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g7d+U+mH3Ku3tYCYmeRdU8j8Xk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7691bddd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07691bddd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-past orders on same screen as orders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eaeab4a2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10eaeab4a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Address</a:t>
            </a:r>
            <a:r>
              <a:rPr lang="en-US"/>
              <a:t> “universal Design?”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ebcfd16e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0ebcfd16e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Cue words - to know when to click: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1st Click = CLEARER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2nd Click = EASILY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3rd Click = SAME DESIGN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4th click (Next Slide) = CONSISTENCY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Feedback: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Crosses instead of Checkmarks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Instead of loading bar &gt; Go for progress bar or cooking animation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differentiate between Previous and Past orders in the Payment screen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Amount of food (vine glass etc.) should be higher hyrrarchiy /more visible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Thinking aloud =/= Measuring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Call a Waiter in red doesnt look like a button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ebcfd16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0ebcfd16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Cue words - to know when to click: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1st Click = PAPER PROTOTYPE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2nd Click = AND BELOW THAT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3rd Click (Next Slide) = SUBSEQUENTLY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58119d538f6351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658119d538f6351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Cue words - to know when to click: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1st Click (Next Slide) = PAID FOR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ebcfd16e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0ebcfd16e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Cue words - to know when to click: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1st Click = PAST ORDER SUMMARY: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2nd Click (Next Slide) = FORGOT WHAT YOU ATE!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ebcfd16e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0ebcfd16e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Cue words - to know when to click: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1st Click = ALLERGY WARNINGS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2nd Click (Next Slide) = FUNCTIONALITY!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7691bd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07691bd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8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7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4200"/>
              <a:buNone/>
              <a:defRPr sz="4200">
                <a:solidFill>
                  <a:srgbClr val="38761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14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We deserve arrays • 19.12.2021 • Milestone 4</a:t>
            </a:r>
            <a:endParaRPr/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31851" l="9657" r="19850" t="31827"/>
          <a:stretch/>
        </p:blipFill>
        <p:spPr>
          <a:xfrm rot="60009">
            <a:off x="3140868" y="1820581"/>
            <a:ext cx="2862265" cy="10535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7691bddd6_0_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" name="Google Shape;169;g107691bddd6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13" y="636975"/>
            <a:ext cx="3657600" cy="205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07691bddd6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13" y="2795900"/>
            <a:ext cx="3657600" cy="205339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07691bddd6_0_13"/>
          <p:cNvSpPr txBox="1"/>
          <p:nvPr>
            <p:ph idx="2" type="body"/>
          </p:nvPr>
        </p:nvSpPr>
        <p:spPr>
          <a:xfrm>
            <a:off x="4939500" y="724200"/>
            <a:ext cx="3837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23"/>
              <a:buNone/>
            </a:pPr>
            <a:r>
              <a:rPr lang="en-US"/>
              <a:t>Procedure: 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Setup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Demographic Information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Scenario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Test Cases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SUS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Follow Up Question</a:t>
            </a:r>
            <a:endParaRPr/>
          </a:p>
        </p:txBody>
      </p:sp>
      <p:sp>
        <p:nvSpPr>
          <p:cNvPr id="172" name="Google Shape;172;g107691bddd6_0_13"/>
          <p:cNvSpPr txBox="1"/>
          <p:nvPr>
            <p:ph idx="2" type="body"/>
          </p:nvPr>
        </p:nvSpPr>
        <p:spPr>
          <a:xfrm>
            <a:off x="4939500" y="2863788"/>
            <a:ext cx="38370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Setup: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Zoom + Screen Sharing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Chrome w/ open Console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Nexus 6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Image and Sound Recording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12500"/>
              <a:buChar char="●"/>
            </a:pPr>
            <a:r>
              <a:rPr lang="en-US"/>
              <a:t>Thinking Aloud Method 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>
            <p:ph type="ctrTitle"/>
          </p:nvPr>
        </p:nvSpPr>
        <p:spPr>
          <a:xfrm>
            <a:off x="3096300" y="17796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178" name="Google Shape;178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eaeab4a28_1_0"/>
          <p:cNvSpPr txBox="1"/>
          <p:nvPr>
            <p:ph idx="2" type="body"/>
          </p:nvPr>
        </p:nvSpPr>
        <p:spPr>
          <a:xfrm>
            <a:off x="4939500" y="724200"/>
            <a:ext cx="3837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Qualitative Evaluation Conclusions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10eaeab4a28_1_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g10eaeab4a28_1_0"/>
          <p:cNvPicPr preferRelativeResize="0"/>
          <p:nvPr/>
        </p:nvPicPr>
        <p:blipFill rotWithShape="1">
          <a:blip r:embed="rId3">
            <a:alphaModFix/>
          </a:blip>
          <a:srcRect b="26200" l="0" r="0" t="21134"/>
          <a:stretch/>
        </p:blipFill>
        <p:spPr>
          <a:xfrm>
            <a:off x="161650" y="477675"/>
            <a:ext cx="1810875" cy="168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g10eaeab4a28_1_0"/>
          <p:cNvPicPr preferRelativeResize="0"/>
          <p:nvPr/>
        </p:nvPicPr>
        <p:blipFill rotWithShape="1">
          <a:blip r:embed="rId4">
            <a:alphaModFix/>
          </a:blip>
          <a:srcRect b="44076" l="0" r="0" t="2652"/>
          <a:stretch/>
        </p:blipFill>
        <p:spPr>
          <a:xfrm>
            <a:off x="2380363" y="2669450"/>
            <a:ext cx="1997100" cy="187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g10eaeab4a28_1_0"/>
          <p:cNvSpPr txBox="1"/>
          <p:nvPr/>
        </p:nvSpPr>
        <p:spPr>
          <a:xfrm>
            <a:off x="488988" y="2228000"/>
            <a:ext cx="1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Onboarding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g10eaeab4a28_1_0"/>
          <p:cNvSpPr txBox="1"/>
          <p:nvPr/>
        </p:nvSpPr>
        <p:spPr>
          <a:xfrm>
            <a:off x="2652013" y="4548325"/>
            <a:ext cx="14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Filtering Logic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g10eaeab4a28_1_0"/>
          <p:cNvSpPr/>
          <p:nvPr/>
        </p:nvSpPr>
        <p:spPr>
          <a:xfrm>
            <a:off x="3110875" y="2167625"/>
            <a:ext cx="13431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Logic intransparent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g10eaeab4a28_1_0"/>
          <p:cNvSpPr txBox="1"/>
          <p:nvPr/>
        </p:nvSpPr>
        <p:spPr>
          <a:xfrm>
            <a:off x="2488824" y="1555500"/>
            <a:ext cx="17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Call A Waiter / DND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g10eaeab4a28_1_0"/>
          <p:cNvSpPr/>
          <p:nvPr/>
        </p:nvSpPr>
        <p:spPr>
          <a:xfrm>
            <a:off x="2740525" y="282675"/>
            <a:ext cx="1276800" cy="339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No feedback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g10eaeab4a28_1_0"/>
          <p:cNvSpPr/>
          <p:nvPr/>
        </p:nvSpPr>
        <p:spPr>
          <a:xfrm>
            <a:off x="488975" y="78000"/>
            <a:ext cx="1276800" cy="339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Bad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g10eaeab4a28_1_0"/>
          <p:cNvSpPr txBox="1"/>
          <p:nvPr/>
        </p:nvSpPr>
        <p:spPr>
          <a:xfrm>
            <a:off x="306300" y="4677700"/>
            <a:ext cx="15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Ordering 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" name="Google Shape;77;g10eaeab4a28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4025" y="685325"/>
            <a:ext cx="2329950" cy="8068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0eaeab4a28_1_0"/>
          <p:cNvSpPr/>
          <p:nvPr/>
        </p:nvSpPr>
        <p:spPr>
          <a:xfrm>
            <a:off x="278552" y="2957675"/>
            <a:ext cx="1577100" cy="465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not self-explanatory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g10eaeab4a28_1_0"/>
          <p:cNvSpPr txBox="1"/>
          <p:nvPr>
            <p:ph idx="2" type="body"/>
          </p:nvPr>
        </p:nvSpPr>
        <p:spPr>
          <a:xfrm>
            <a:off x="4939650" y="1349850"/>
            <a:ext cx="3837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Onboarding Screen confusing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1400"/>
              <a:t>→Increase Consistency, Explanation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10eaeab4a28_1_0"/>
          <p:cNvSpPr txBox="1"/>
          <p:nvPr>
            <p:ph idx="2" type="body"/>
          </p:nvPr>
        </p:nvSpPr>
        <p:spPr>
          <a:xfrm>
            <a:off x="4939500" y="2061725"/>
            <a:ext cx="38370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US" sz="1500"/>
              <a:t>Users unsure about system status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→ Give more Feedback 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10eaeab4a28_1_0"/>
          <p:cNvSpPr txBox="1"/>
          <p:nvPr>
            <p:ph idx="2" type="body"/>
          </p:nvPr>
        </p:nvSpPr>
        <p:spPr>
          <a:xfrm>
            <a:off x="4939375" y="2876250"/>
            <a:ext cx="39555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Order Logic not clear yet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→ Rename, Reposition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10eaeab4a28_1_0"/>
          <p:cNvSpPr txBox="1"/>
          <p:nvPr>
            <p:ph idx="2" type="body"/>
          </p:nvPr>
        </p:nvSpPr>
        <p:spPr>
          <a:xfrm>
            <a:off x="4939375" y="3577700"/>
            <a:ext cx="3955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Food Filtering Logic unclear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→ More Transparency and Help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10eaeab4a28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925" y="3761275"/>
            <a:ext cx="1912900" cy="5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ebcfd16ec_0_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g10ebcfd16ec_0_11"/>
          <p:cNvSpPr txBox="1"/>
          <p:nvPr/>
        </p:nvSpPr>
        <p:spPr>
          <a:xfrm>
            <a:off x="4078600" y="40100"/>
            <a:ext cx="12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</a:rPr>
              <a:t>Life</a:t>
            </a:r>
            <a:r>
              <a:rPr lang="en-US" sz="1800">
                <a:solidFill>
                  <a:schemeClr val="lt1"/>
                </a:solidFill>
              </a:rPr>
              <a:t> Cycle:</a:t>
            </a:r>
            <a:endParaRPr/>
          </a:p>
        </p:txBody>
      </p:sp>
      <p:pic>
        <p:nvPicPr>
          <p:cNvPr id="90" name="Google Shape;90;g10ebcfd16ec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700" y="838525"/>
            <a:ext cx="1920900" cy="3404100"/>
          </a:xfrm>
          <a:prstGeom prst="roundRect">
            <a:avLst>
              <a:gd fmla="val 4664" name="adj"/>
            </a:avLst>
          </a:prstGeom>
          <a:noFill/>
          <a:ln>
            <a:noFill/>
          </a:ln>
        </p:spPr>
      </p:pic>
      <p:pic>
        <p:nvPicPr>
          <p:cNvPr id="91" name="Google Shape;91;g10ebcfd16ec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825" y="838525"/>
            <a:ext cx="1827600" cy="3379800"/>
          </a:xfrm>
          <a:prstGeom prst="roundRect">
            <a:avLst>
              <a:gd fmla="val 6892" name="adj"/>
            </a:avLst>
          </a:prstGeom>
          <a:noFill/>
          <a:ln>
            <a:noFill/>
          </a:ln>
        </p:spPr>
      </p:pic>
      <p:pic>
        <p:nvPicPr>
          <p:cNvPr id="92" name="Google Shape;92;g10ebcfd16ec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784" y="839455"/>
            <a:ext cx="1827600" cy="3378000"/>
          </a:xfrm>
          <a:prstGeom prst="roundRect">
            <a:avLst>
              <a:gd fmla="val 6021" name="adj"/>
            </a:avLst>
          </a:prstGeom>
          <a:noFill/>
          <a:ln>
            <a:noFill/>
          </a:ln>
        </p:spPr>
      </p:pic>
      <p:pic>
        <p:nvPicPr>
          <p:cNvPr id="93" name="Google Shape;93;g10ebcfd16ec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4169" y="850618"/>
            <a:ext cx="1920900" cy="3379800"/>
          </a:xfrm>
          <a:prstGeom prst="roundRect">
            <a:avLst>
              <a:gd fmla="val 6031" name="adj"/>
            </a:avLst>
          </a:prstGeom>
          <a:noFill/>
          <a:ln>
            <a:noFill/>
          </a:ln>
        </p:spPr>
      </p:pic>
      <p:sp>
        <p:nvSpPr>
          <p:cNvPr id="94" name="Google Shape;94;g10ebcfd16ec_0_11"/>
          <p:cNvSpPr txBox="1"/>
          <p:nvPr/>
        </p:nvSpPr>
        <p:spPr>
          <a:xfrm>
            <a:off x="2364175" y="1169575"/>
            <a:ext cx="1920900" cy="40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g10ebcfd16ec_0_11"/>
          <p:cNvSpPr/>
          <p:nvPr/>
        </p:nvSpPr>
        <p:spPr>
          <a:xfrm>
            <a:off x="6939525" y="1715375"/>
            <a:ext cx="510300" cy="503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0ebcfd16ec_0_11"/>
          <p:cNvSpPr txBox="1"/>
          <p:nvPr/>
        </p:nvSpPr>
        <p:spPr>
          <a:xfrm>
            <a:off x="6874772" y="1169575"/>
            <a:ext cx="1827600" cy="40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g10ebcfd16ec_0_11"/>
          <p:cNvSpPr/>
          <p:nvPr/>
        </p:nvSpPr>
        <p:spPr>
          <a:xfrm>
            <a:off x="8155175" y="1715375"/>
            <a:ext cx="510300" cy="503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0ebcfd16ec_0_11"/>
          <p:cNvSpPr/>
          <p:nvPr/>
        </p:nvSpPr>
        <p:spPr>
          <a:xfrm>
            <a:off x="7533425" y="2523575"/>
            <a:ext cx="510300" cy="503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0ebcfd16ec_0_11"/>
          <p:cNvSpPr/>
          <p:nvPr/>
        </p:nvSpPr>
        <p:spPr>
          <a:xfrm>
            <a:off x="3738225" y="1754375"/>
            <a:ext cx="510300" cy="503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0ebcfd16ec_0_11"/>
          <p:cNvSpPr/>
          <p:nvPr/>
        </p:nvSpPr>
        <p:spPr>
          <a:xfrm>
            <a:off x="3075775" y="2523575"/>
            <a:ext cx="510300" cy="503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0ebcfd16ec_0_11"/>
          <p:cNvSpPr/>
          <p:nvPr/>
        </p:nvSpPr>
        <p:spPr>
          <a:xfrm>
            <a:off x="2417125" y="1715375"/>
            <a:ext cx="510300" cy="503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g10ebcfd16ec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3516" y="531101"/>
            <a:ext cx="2358600" cy="4149900"/>
          </a:xfrm>
          <a:prstGeom prst="roundRect">
            <a:avLst>
              <a:gd fmla="val 6031" name="adj"/>
            </a:avLst>
          </a:prstGeom>
          <a:noFill/>
          <a:ln>
            <a:noFill/>
          </a:ln>
        </p:spPr>
      </p:pic>
      <p:pic>
        <p:nvPicPr>
          <p:cNvPr id="103" name="Google Shape;103;g10ebcfd16ec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648" y="531099"/>
            <a:ext cx="2245200" cy="4149900"/>
          </a:xfrm>
          <a:prstGeom prst="roundRect">
            <a:avLst>
              <a:gd fmla="val 6021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ebcfd16ec_0_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" name="Google Shape;109;g10ebcfd16ec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575" y="466619"/>
            <a:ext cx="2458200" cy="4372200"/>
          </a:xfrm>
          <a:prstGeom prst="roundRect">
            <a:avLst>
              <a:gd fmla="val 355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0" name="Google Shape;110;g10ebcfd16ec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50" y="464225"/>
            <a:ext cx="2458200" cy="4377000"/>
          </a:xfrm>
          <a:prstGeom prst="roundRect">
            <a:avLst>
              <a:gd fmla="val 3846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" name="Google Shape;111;g10ebcfd16ec_0_18"/>
          <p:cNvSpPr txBox="1"/>
          <p:nvPr/>
        </p:nvSpPr>
        <p:spPr>
          <a:xfrm>
            <a:off x="4065400" y="39600"/>
            <a:ext cx="12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</a:rPr>
              <a:t>Life</a:t>
            </a:r>
            <a:r>
              <a:rPr lang="en-US" sz="1800">
                <a:solidFill>
                  <a:schemeClr val="lt1"/>
                </a:solidFill>
              </a:rPr>
              <a:t> Cycle:</a:t>
            </a:r>
            <a:endParaRPr/>
          </a:p>
        </p:txBody>
      </p:sp>
      <p:pic>
        <p:nvPicPr>
          <p:cNvPr id="112" name="Google Shape;112;g10ebcfd16ec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375" y="472688"/>
            <a:ext cx="2458200" cy="4360200"/>
          </a:xfrm>
          <a:prstGeom prst="roundRect">
            <a:avLst>
              <a:gd fmla="val 3811" name="adj"/>
            </a:avLst>
          </a:prstGeom>
          <a:noFill/>
          <a:ln>
            <a:noFill/>
          </a:ln>
        </p:spPr>
      </p:pic>
      <p:pic>
        <p:nvPicPr>
          <p:cNvPr id="113" name="Google Shape;113;g10ebcfd16ec_0_18"/>
          <p:cNvPicPr preferRelativeResize="0"/>
          <p:nvPr/>
        </p:nvPicPr>
        <p:blipFill rotWithShape="1">
          <a:blip r:embed="rId4">
            <a:alphaModFix/>
          </a:blip>
          <a:srcRect b="53910" l="11562" r="6200" t="40298"/>
          <a:stretch/>
        </p:blipFill>
        <p:spPr>
          <a:xfrm>
            <a:off x="6136375" y="3501700"/>
            <a:ext cx="2458200" cy="219900"/>
          </a:xfrm>
          <a:prstGeom prst="roundRect">
            <a:avLst>
              <a:gd fmla="val 3846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g10ebcfd16ec_0_18"/>
          <p:cNvPicPr preferRelativeResize="0"/>
          <p:nvPr/>
        </p:nvPicPr>
        <p:blipFill rotWithShape="1">
          <a:blip r:embed="rId4">
            <a:alphaModFix/>
          </a:blip>
          <a:srcRect b="47145" l="7221" r="4920" t="44535"/>
          <a:stretch/>
        </p:blipFill>
        <p:spPr>
          <a:xfrm>
            <a:off x="6166550" y="1375825"/>
            <a:ext cx="2428200" cy="432600"/>
          </a:xfrm>
          <a:prstGeom prst="roundRect">
            <a:avLst>
              <a:gd fmla="val 3846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58119d538f63512_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g658119d538f6351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75" y="542562"/>
            <a:ext cx="2289300" cy="3993900"/>
          </a:xfrm>
          <a:prstGeom prst="roundRect">
            <a:avLst>
              <a:gd fmla="val 52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" name="Google Shape;121;g658119d538f6351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338" y="533702"/>
            <a:ext cx="2289300" cy="4076100"/>
          </a:xfrm>
          <a:prstGeom prst="roundRect">
            <a:avLst>
              <a:gd fmla="val 351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2" name="Google Shape;122;g658119d538f63512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9188" y="542548"/>
            <a:ext cx="2289300" cy="4058400"/>
          </a:xfrm>
          <a:prstGeom prst="roundRect">
            <a:avLst>
              <a:gd fmla="val 464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" name="Google Shape;123;g658119d538f63512_3"/>
          <p:cNvSpPr txBox="1"/>
          <p:nvPr/>
        </p:nvSpPr>
        <p:spPr>
          <a:xfrm>
            <a:off x="4078600" y="40100"/>
            <a:ext cx="12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</a:rPr>
              <a:t>Life</a:t>
            </a:r>
            <a:r>
              <a:rPr lang="en-US" sz="1800">
                <a:solidFill>
                  <a:schemeClr val="lt1"/>
                </a:solidFill>
              </a:rPr>
              <a:t> Cycle:</a:t>
            </a:r>
            <a:endParaRPr/>
          </a:p>
        </p:txBody>
      </p:sp>
      <p:sp>
        <p:nvSpPr>
          <p:cNvPr id="124" name="Google Shape;124;g658119d538f63512_3"/>
          <p:cNvSpPr/>
          <p:nvPr/>
        </p:nvSpPr>
        <p:spPr>
          <a:xfrm>
            <a:off x="5758500" y="2088425"/>
            <a:ext cx="677400" cy="6774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658119d538f63512_3"/>
          <p:cNvSpPr/>
          <p:nvPr/>
        </p:nvSpPr>
        <p:spPr>
          <a:xfrm>
            <a:off x="2736475" y="2088425"/>
            <a:ext cx="677400" cy="677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ebcfd16ec_0_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10ebcfd16ec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426" y="976975"/>
            <a:ext cx="1972500" cy="3508500"/>
          </a:xfrm>
          <a:prstGeom prst="roundRect">
            <a:avLst>
              <a:gd fmla="val 445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2" name="Google Shape;132;g10ebcfd16ec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7800" y="976977"/>
            <a:ext cx="1972500" cy="3485400"/>
          </a:xfrm>
          <a:prstGeom prst="roundRect">
            <a:avLst>
              <a:gd fmla="val 436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g10ebcfd16ec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325" y="965425"/>
            <a:ext cx="1972500" cy="3508500"/>
          </a:xfrm>
          <a:prstGeom prst="roundRect">
            <a:avLst>
              <a:gd fmla="val 4684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g10ebcfd16ec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9504" y="968750"/>
            <a:ext cx="1972600" cy="35018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" name="Google Shape;135;g10ebcfd16ec_0_35"/>
          <p:cNvSpPr txBox="1"/>
          <p:nvPr/>
        </p:nvSpPr>
        <p:spPr>
          <a:xfrm>
            <a:off x="3725825" y="1974225"/>
            <a:ext cx="33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g10ebcfd16ec_0_35"/>
          <p:cNvSpPr txBox="1"/>
          <p:nvPr/>
        </p:nvSpPr>
        <p:spPr>
          <a:xfrm>
            <a:off x="4085200" y="52800"/>
            <a:ext cx="12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</a:rPr>
              <a:t>Life</a:t>
            </a:r>
            <a:r>
              <a:rPr lang="en-US" sz="1800">
                <a:solidFill>
                  <a:schemeClr val="lt1"/>
                </a:solidFill>
              </a:rPr>
              <a:t> Cycle:</a:t>
            </a:r>
            <a:endParaRPr/>
          </a:p>
        </p:txBody>
      </p:sp>
      <p:sp>
        <p:nvSpPr>
          <p:cNvPr id="137" name="Google Shape;137;g10ebcfd16ec_0_35"/>
          <p:cNvSpPr txBox="1"/>
          <p:nvPr/>
        </p:nvSpPr>
        <p:spPr>
          <a:xfrm>
            <a:off x="6957800" y="1825850"/>
            <a:ext cx="1972500" cy="40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ebcfd16ec_0_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g10ebcfd16ec_0_28"/>
          <p:cNvSpPr txBox="1"/>
          <p:nvPr/>
        </p:nvSpPr>
        <p:spPr>
          <a:xfrm>
            <a:off x="4078600" y="72625"/>
            <a:ext cx="12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</a:rPr>
              <a:t>Life</a:t>
            </a:r>
            <a:r>
              <a:rPr lang="en-US" sz="1800">
                <a:solidFill>
                  <a:schemeClr val="lt1"/>
                </a:solidFill>
              </a:rPr>
              <a:t> Cycle:</a:t>
            </a:r>
            <a:endParaRPr/>
          </a:p>
        </p:txBody>
      </p:sp>
      <p:pic>
        <p:nvPicPr>
          <p:cNvPr id="144" name="Google Shape;144;g10ebcfd16ec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710" y="795752"/>
            <a:ext cx="1997100" cy="3552000"/>
          </a:xfrm>
          <a:prstGeom prst="roundRect">
            <a:avLst>
              <a:gd fmla="val 543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g10ebcfd16ec_0_28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6975550" y="814391"/>
            <a:ext cx="1972500" cy="3513900"/>
          </a:xfrm>
          <a:prstGeom prst="roundRect">
            <a:avLst>
              <a:gd fmla="val 591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g10ebcfd16ec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50" y="795750"/>
            <a:ext cx="1997100" cy="3552000"/>
          </a:xfrm>
          <a:prstGeom prst="roundRect">
            <a:avLst>
              <a:gd fmla="val 543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7" name="Google Shape;147;g10ebcfd16ec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4375" y="808250"/>
            <a:ext cx="1997100" cy="35269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8" name="Google Shape;148;g10ebcfd16ec_0_28"/>
          <p:cNvPicPr preferRelativeResize="0"/>
          <p:nvPr/>
        </p:nvPicPr>
        <p:blipFill rotWithShape="1">
          <a:blip r:embed="rId3">
            <a:alphaModFix/>
          </a:blip>
          <a:srcRect b="47198" l="47340" r="44245" t="48831"/>
          <a:stretch/>
        </p:blipFill>
        <p:spPr>
          <a:xfrm>
            <a:off x="8522525" y="1435675"/>
            <a:ext cx="251700" cy="211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9" name="Google Shape;149;g10ebcfd16ec_0_28"/>
          <p:cNvSpPr/>
          <p:nvPr/>
        </p:nvSpPr>
        <p:spPr>
          <a:xfrm>
            <a:off x="3316100" y="2508325"/>
            <a:ext cx="196200" cy="1833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8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Prototype Live Demo</a:t>
            </a:r>
            <a:endParaRPr b="1"/>
          </a:p>
        </p:txBody>
      </p:sp>
      <p:sp>
        <p:nvSpPr>
          <p:cNvPr id="155" name="Google Shape;155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6" name="Google Shape;15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25" y="152400"/>
            <a:ext cx="2726026" cy="4840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7691bddd6_0_0"/>
          <p:cNvSpPr txBox="1"/>
          <p:nvPr>
            <p:ph idx="2" type="body"/>
          </p:nvPr>
        </p:nvSpPr>
        <p:spPr>
          <a:xfrm>
            <a:off x="4939500" y="636975"/>
            <a:ext cx="40995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60"/>
              <a:t>Hypotheses: </a:t>
            </a:r>
            <a:endParaRPr b="1" sz="1860"/>
          </a:p>
          <a:p>
            <a:pPr indent="-2935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860"/>
              <a:t>The user should be able to order food within 15 seconds</a:t>
            </a:r>
            <a:endParaRPr sz="1860">
              <a:highlight>
                <a:srgbClr val="D9EAD3"/>
              </a:highlight>
            </a:endParaRPr>
          </a:p>
          <a:p>
            <a:pPr indent="-2935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860"/>
              <a:t>They can achieve their goals efficiently.</a:t>
            </a:r>
            <a:endParaRPr sz="1860">
              <a:highlight>
                <a:srgbClr val="D9EAD3"/>
              </a:highlight>
            </a:endParaRPr>
          </a:p>
          <a:p>
            <a:pPr indent="-2935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860"/>
              <a:t>The app is accessible and accommodates to all types of users.</a:t>
            </a:r>
            <a:r>
              <a:rPr lang="en-US" sz="1860">
                <a:highlight>
                  <a:srgbClr val="D9EAD3"/>
                </a:highlight>
              </a:rPr>
              <a:t> </a:t>
            </a:r>
            <a:endParaRPr sz="1860">
              <a:highlight>
                <a:srgbClr val="D9EAD3"/>
              </a:highlight>
            </a:endParaRPr>
          </a:p>
          <a:p>
            <a:pPr indent="-2935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860"/>
              <a:t>The app recognises, respects and caters to the users needs by helping them apply those needs in the restaurant.</a:t>
            </a:r>
            <a:endParaRPr sz="1860">
              <a:highlight>
                <a:srgbClr val="D9EAD3"/>
              </a:highlight>
            </a:endParaRPr>
          </a:p>
          <a:p>
            <a:pPr indent="-2935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860"/>
              <a:t>The prototype achieves at least a score of 80 in the evaluation with the SUS.</a:t>
            </a:r>
            <a:endParaRPr sz="18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Measurements: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Time to complete task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Number of clicks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Number of errors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Number of positive and negative statements towards the system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Number of users completing task successfully (w/o assistance)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Number of system features user remembers afterwards</a:t>
            </a:r>
            <a:endParaRPr/>
          </a:p>
          <a:p>
            <a:pPr indent="-2914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System Usability Scale (SUS)</a:t>
            </a:r>
            <a:endParaRPr/>
          </a:p>
        </p:txBody>
      </p:sp>
      <p:sp>
        <p:nvSpPr>
          <p:cNvPr id="162" name="Google Shape;162;g107691bddd6_0_0"/>
          <p:cNvSpPr txBox="1"/>
          <p:nvPr>
            <p:ph type="title"/>
          </p:nvPr>
        </p:nvSpPr>
        <p:spPr>
          <a:xfrm>
            <a:off x="203625" y="1729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Quantitative Evaluation</a:t>
            </a:r>
            <a:endParaRPr/>
          </a:p>
        </p:txBody>
      </p:sp>
      <p:sp>
        <p:nvSpPr>
          <p:cNvPr id="163" name="Google Shape;163;g107691bddd6_0_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